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  <p:sldMasterId id="2147483676" r:id="rId2"/>
    <p:sldMasterId id="2147483688" r:id="rId3"/>
    <p:sldMasterId id="2147483700" r:id="rId4"/>
    <p:sldMasterId id="2147483712" r:id="rId5"/>
  </p:sldMasterIdLst>
  <p:notesMasterIdLst>
    <p:notesMasterId r:id="rId28"/>
  </p:notesMasterIdLst>
  <p:sldIdLst>
    <p:sldId id="945" r:id="rId6"/>
    <p:sldId id="944" r:id="rId7"/>
    <p:sldId id="946" r:id="rId8"/>
    <p:sldId id="947" r:id="rId9"/>
    <p:sldId id="948" r:id="rId10"/>
    <p:sldId id="949" r:id="rId11"/>
    <p:sldId id="950" r:id="rId12"/>
    <p:sldId id="951" r:id="rId13"/>
    <p:sldId id="952" r:id="rId14"/>
    <p:sldId id="953" r:id="rId15"/>
    <p:sldId id="954" r:id="rId16"/>
    <p:sldId id="955" r:id="rId17"/>
    <p:sldId id="956" r:id="rId18"/>
    <p:sldId id="957" r:id="rId19"/>
    <p:sldId id="958" r:id="rId20"/>
    <p:sldId id="959" r:id="rId21"/>
    <p:sldId id="960" r:id="rId22"/>
    <p:sldId id="961" r:id="rId23"/>
    <p:sldId id="962" r:id="rId24"/>
    <p:sldId id="963" r:id="rId25"/>
    <p:sldId id="964" r:id="rId26"/>
    <p:sldId id="965" r:id="rId2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2A00"/>
    <a:srgbClr val="66FF33"/>
    <a:srgbClr val="EA2D00"/>
    <a:srgbClr val="99FF33"/>
    <a:srgbClr val="FFFF00"/>
    <a:srgbClr val="FFFF66"/>
    <a:srgbClr val="66FF66"/>
    <a:srgbClr val="C4E4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8" autoAdjust="0"/>
    <p:restoredTop sz="93060" autoAdjust="0"/>
  </p:normalViewPr>
  <p:slideViewPr>
    <p:cSldViewPr>
      <p:cViewPr>
        <p:scale>
          <a:sx n="70" d="100"/>
          <a:sy n="70" d="100"/>
        </p:scale>
        <p:origin x="-165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A340427-C68D-4FBF-B519-85610A03D9D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379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82217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12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13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14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15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16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17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aaa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689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72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362941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539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977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622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684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847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52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175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408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6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647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39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009043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7616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8424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39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583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9206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5780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0540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71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294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9512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395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607141"/>
      </p:ext>
    </p:extLst>
  </p:cSld>
  <p:clrMapOvr>
    <a:masterClrMapping/>
  </p:clrMapOvr>
  <p:hf hd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6642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143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440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1076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1818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2542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87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7239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5808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5533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6031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318494"/>
      </p:ext>
    </p:extLst>
  </p:cSld>
  <p:clrMapOvr>
    <a:masterClrMapping/>
  </p:clrMapOvr>
  <p:hf hdr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997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2237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6402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182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1893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37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121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9911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748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6288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6471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924836"/>
      </p:ext>
    </p:extLst>
  </p:cSld>
  <p:clrMapOvr>
    <a:masterClrMapping/>
  </p:clrMapOvr>
  <p:hf hdr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84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16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2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28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5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93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32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67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7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10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15.pn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16.pn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17.pn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18.pn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4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8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9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69053" y="1916832"/>
            <a:ext cx="8418586" cy="4713770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Electronic 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Circuits II 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endParaRPr lang="en-US" sz="2400" kern="0" dirty="0" smtClean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Second Year_ </a:t>
            </a:r>
            <a:r>
              <a:rPr lang="en-US" sz="2400" b="1" kern="0" dirty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Lecture </a:t>
            </a: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</a:t>
            </a:r>
            <a:endParaRPr lang="en-US" sz="2400" b="1" kern="0" dirty="0">
              <a:solidFill>
                <a:srgbClr val="00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ctr" defTabSz="914400" fontAlgn="base">
              <a:lnSpc>
                <a:spcPct val="16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US" sz="3100" b="1" kern="0" dirty="0" smtClean="0">
                <a:solidFill>
                  <a:srgbClr val="000000"/>
                </a:solidFill>
                <a:latin typeface="Times New Roman"/>
                <a:ea typeface="Calibri"/>
              </a:rPr>
              <a:t>lecturer</a:t>
            </a:r>
            <a:endParaRPr lang="en-US" sz="3100" b="1" kern="0" dirty="0">
              <a:solidFill>
                <a:srgbClr val="FF0000"/>
              </a:solidFill>
              <a:latin typeface="Times New Roman"/>
              <a:ea typeface="Calibri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US" sz="2400" b="1" dirty="0" err="1" smtClean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Wisam</a:t>
            </a:r>
            <a:r>
              <a:rPr lang="en-US" sz="2400" b="1" dirty="0" smtClean="0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Hayder</a:t>
            </a:r>
            <a:endParaRPr lang="en-US" sz="2400" b="1" dirty="0">
              <a:solidFill>
                <a:schemeClr val="accent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endParaRPr lang="en-US" sz="1800" b="1" kern="0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0" lvl="0" indent="0" algn="ctr" defTabSz="914400" fontAlgn="base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Clr>
                <a:srgbClr val="CC0000"/>
              </a:buClr>
              <a:buNone/>
            </a:pPr>
            <a:r>
              <a:rPr lang="en-US" sz="1200" b="1" kern="0" dirty="0" smtClean="0">
                <a:latin typeface="Times New Roman"/>
                <a:ea typeface="Calibri"/>
              </a:rPr>
              <a:t>2021</a:t>
            </a:r>
            <a:endParaRPr lang="en-US" sz="1200" b="1" kern="0" dirty="0">
              <a:latin typeface="Times New Roman"/>
              <a:ea typeface="Calibri"/>
            </a:endParaRPr>
          </a:p>
          <a:p>
            <a:pPr marL="0" lvl="0" indent="0" algn="ctr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1200" dirty="0">
              <a:solidFill>
                <a:srgbClr val="000000"/>
              </a:solidFill>
              <a:latin typeface="verdana" pitchFamily="34" charset="0"/>
            </a:endParaRPr>
          </a:p>
          <a:p>
            <a:pPr marL="0" indent="0" algn="ctr">
              <a:buNone/>
            </a:pPr>
            <a:endParaRPr lang="tr-TR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218687" y="1556792"/>
            <a:ext cx="8568952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18687" y="250723"/>
            <a:ext cx="8001000" cy="1105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DIYALA UNIVERSITY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COLLEGE OF ENGINEERING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DEPARTMENT OF COMMUNICATION ENGINEERING </a:t>
            </a:r>
            <a:endParaRPr lang="tr-TR" sz="2400" dirty="0"/>
          </a:p>
        </p:txBody>
      </p: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35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Important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Terms</a:t>
            </a:r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418586" cy="496855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</a:t>
            </a:r>
            <a:endParaRPr lang="en-US" sz="2000" dirty="0"/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1412776"/>
            <a:ext cx="8354985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67508" y="3645024"/>
            <a:ext cx="8552964" cy="168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However, absolute gain is obtained by multiplying the gains of individual stages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Obviously, it is easier to add than to multiply.</a:t>
            </a:r>
          </a:p>
        </p:txBody>
      </p:sp>
    </p:spTree>
    <p:extLst>
      <p:ext uri="{BB962C8B-B14F-4D97-AF65-F5344CB8AC3E}">
        <p14:creationId xmlns:p14="http://schemas.microsoft.com/office/powerpoint/2010/main" val="68148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51013"/>
            <a:ext cx="8001000" cy="1052736"/>
          </a:xfrm>
        </p:spPr>
        <p:txBody>
          <a:bodyPr/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                3.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Important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Terms</a:t>
            </a:r>
            <a:endParaRPr lang="tr-TR" sz="3600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İçerik Yer Tutucusu 1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065632"/>
                <a:ext cx="8418586" cy="5171679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400" b="1" i="1" dirty="0" smtClean="0">
                    <a:solidFill>
                      <a:srgbClr val="EE1846"/>
                    </a:solidFill>
                    <a:latin typeface="Times New Roman"/>
                  </a:rPr>
                  <a:t>(</a:t>
                </a:r>
                <a:r>
                  <a:rPr lang="en-US" sz="2400" b="1" i="1" dirty="0">
                    <a:solidFill>
                      <a:srgbClr val="EE1846"/>
                    </a:solidFill>
                    <a:latin typeface="Times New Roman"/>
                  </a:rPr>
                  <a:t>iv) Bandwidth</a:t>
                </a:r>
                <a:r>
                  <a:rPr lang="en-US" sz="2400" b="1" dirty="0">
                    <a:solidFill>
                      <a:srgbClr val="EE1846"/>
                    </a:solidFill>
                    <a:latin typeface="Times New Roman"/>
                  </a:rPr>
                  <a:t>. </a:t>
                </a:r>
                <a:r>
                  <a:rPr lang="en-US" sz="2400" b="1" dirty="0" smtClean="0">
                    <a:solidFill>
                      <a:srgbClr val="EE1846"/>
                    </a:solidFill>
                    <a:latin typeface="Times New Roman"/>
                  </a:rPr>
                  <a:t> </a:t>
                </a:r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The 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range of frequency over which the voltage gain is equal to or greater </a:t>
                </a:r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than 70.7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% of the maximum gain is known as </a:t>
                </a:r>
                <a:r>
                  <a:rPr lang="en-US" sz="2400" b="1" dirty="0">
                    <a:solidFill>
                      <a:srgbClr val="ED008D"/>
                    </a:solidFill>
                    <a:latin typeface="Times New Roman"/>
                  </a:rPr>
                  <a:t>bandwidth</a:t>
                </a:r>
                <a:r>
                  <a:rPr lang="en-US" sz="2400" b="1" dirty="0" smtClean="0">
                    <a:solidFill>
                      <a:srgbClr val="ED008D"/>
                    </a:solidFill>
                    <a:latin typeface="Times New Roman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The voltage gain of an amplifier changes with frequency</a:t>
                </a:r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 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Referring to the frequency response in Fig. 11.7, it is clear that for any frequency lying </a:t>
                </a:r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between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 , 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the gain is  equal to or greater than 70.7% of the maximum gain</a:t>
                </a:r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.</a:t>
                </a:r>
              </a:p>
              <a:p>
                <a:pPr algn="just">
                  <a:lnSpc>
                    <a:spcPct val="15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 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Therefore,</a:t>
                </a:r>
                <a:r>
                  <a:rPr lang="en-US" sz="2400" dirty="0">
                    <a:solidFill>
                      <a:prstClr val="black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 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 is the bandwidth. </a:t>
                </a: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ED008D"/>
                  </a:solidFill>
                  <a:latin typeface="Times New Roman"/>
                  <a:cs typeface="Times New Roman" pitchFamily="18" charset="0"/>
                </a:endParaRPr>
              </a:p>
              <a:p>
                <a:pPr marL="0" lvl="0" indent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None/>
                </a:pPr>
                <a:endParaRPr lang="en-US" sz="2000" kern="0" dirty="0">
                  <a:solidFill>
                    <a:srgbClr val="000000"/>
                  </a:solidFill>
                  <a:latin typeface="Times New Roman"/>
                  <a:ea typeface="Times New Roman"/>
                </a:endParaRPr>
              </a:p>
              <a:p>
                <a:pPr lvl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Font typeface="Wingdings" pitchFamily="2" charset="2"/>
                  <a:buChar char="Ø"/>
                </a:pPr>
                <a:endParaRPr lang="en-US" sz="2000" kern="0" dirty="0" smtClean="0">
                  <a:solidFill>
                    <a:srgbClr val="000000"/>
                  </a:solidFill>
                  <a:latin typeface="Times New Roman"/>
                  <a:ea typeface="Times New Roman"/>
                </a:endParaRPr>
              </a:p>
              <a:p>
                <a:pPr marL="0" lvl="0" indent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None/>
                </a:pPr>
                <a:endParaRPr lang="en-US" sz="2000" kern="0" dirty="0">
                  <a:solidFill>
                    <a:srgbClr val="000000"/>
                  </a:solidFill>
                  <a:latin typeface="Times New Roman"/>
                  <a:ea typeface="Times New Roman"/>
                </a:endParaRPr>
              </a:p>
            </p:txBody>
          </p:sp>
        </mc:Choice>
        <mc:Fallback xmlns="">
          <p:sp>
            <p:nvSpPr>
              <p:cNvPr id="2" name="İçerik Yer Tutucusu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065632"/>
                <a:ext cx="8418586" cy="5171679"/>
              </a:xfrm>
              <a:blipFill rotWithShape="1">
                <a:blip r:embed="rId3"/>
                <a:stretch>
                  <a:fillRect l="-1086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539549" y="1048485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70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Important Terms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İçerik Yer Tutucusu 1"/>
              <p:cNvSpPr>
                <a:spLocks noGrp="1"/>
              </p:cNvSpPr>
              <p:nvPr>
                <p:ph idx="1"/>
              </p:nvPr>
            </p:nvSpPr>
            <p:spPr>
              <a:xfrm>
                <a:off x="329878" y="1268760"/>
                <a:ext cx="8418586" cy="4968551"/>
              </a:xfrm>
            </p:spPr>
            <p:txBody>
              <a:bodyPr>
                <a:noAutofit/>
              </a:bodyPr>
              <a:lstStyle/>
              <a:p>
                <a:pPr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Font typeface="Wingdings" pitchFamily="2" charset="2"/>
                  <a:buChar char="Ø"/>
                </a:pPr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It may be seen that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 </a:t>
                </a:r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 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  are 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the limiting frequencies</a:t>
                </a:r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.</a:t>
                </a:r>
              </a:p>
              <a:p>
                <a:pPr marL="0" indent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None/>
                </a:pPr>
                <a:endParaRPr lang="en-US" sz="2400" i="1" dirty="0" smtClean="0">
                  <a:solidFill>
                    <a:srgbClr val="231F20"/>
                  </a:solidFill>
                  <a:latin typeface="Times New Roman"/>
                </a:endParaRPr>
              </a:p>
              <a:p>
                <a:pPr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Font typeface="Wingdings" pitchFamily="2" charset="2"/>
                  <a:buChar char="Ø"/>
                </a:pPr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 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The former </a:t>
                </a:r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) 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is called 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/>
                  </a:rPr>
                  <a:t>lower cut-off frequency 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and the latter </a:t>
                </a:r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 ) 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is known as 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/>
                  </a:rPr>
                  <a:t>upper cut-off frequency</a:t>
                </a:r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.</a:t>
                </a:r>
              </a:p>
              <a:p>
                <a:pPr marL="0" indent="0"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None/>
                </a:pPr>
                <a:endParaRPr lang="en-US" sz="2400" i="1" dirty="0" smtClean="0">
                  <a:solidFill>
                    <a:srgbClr val="231F20"/>
                  </a:solidFill>
                  <a:latin typeface="Times New Roman"/>
                </a:endParaRPr>
              </a:p>
              <a:p>
                <a:pPr algn="just" defTabSz="914400" fontAlgn="base">
                  <a:lnSpc>
                    <a:spcPct val="150000"/>
                  </a:lnSpc>
                  <a:spcBef>
                    <a:spcPts val="0"/>
                  </a:spcBef>
                  <a:buClr>
                    <a:srgbClr val="CC0000"/>
                  </a:buClr>
                  <a:buFont typeface="Wingdings" pitchFamily="2" charset="2"/>
                  <a:buChar char="Ø"/>
                </a:pPr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 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For </a:t>
                </a:r>
                <a:r>
                  <a:rPr lang="en-US" sz="2400" i="1" dirty="0" err="1">
                    <a:solidFill>
                      <a:srgbClr val="231F20"/>
                    </a:solidFill>
                    <a:latin typeface="Times New Roman"/>
                  </a:rPr>
                  <a:t>distortionless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 amplification, it is important that signal frequency range must be within the bandwidth of the amplifier.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İçerik Yer Tutucusu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9878" y="1268760"/>
                <a:ext cx="8418586" cy="4968551"/>
              </a:xfrm>
              <a:blipFill rotWithShape="1">
                <a:blip r:embed="rId3"/>
                <a:stretch>
                  <a:fillRect l="-941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61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Important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Terms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490594" cy="4968551"/>
          </a:xfrm>
        </p:spPr>
        <p:txBody>
          <a:bodyPr>
            <a:noAutofit/>
          </a:bodyPr>
          <a:lstStyle/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bandwidth of an amplifier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can</a:t>
            </a:r>
          </a:p>
          <a:p>
            <a:pPr marL="0" lv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also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be defined in terms of </a:t>
            </a:r>
            <a:r>
              <a:rPr lang="en-US" sz="24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db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Suppose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maximum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voltage </a:t>
            </a:r>
          </a:p>
          <a:p>
            <a:pPr marL="0" lv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gain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an amplifier is 100. 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Then 70.7% of it is 70.7.</a:t>
            </a: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∴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Fall in voltage gain from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maximum</a:t>
            </a:r>
          </a:p>
          <a:p>
            <a:pPr marL="0" lv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gain.</a:t>
            </a:r>
            <a:endParaRPr lang="en-US" sz="2400" kern="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400" kern="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lv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endParaRPr lang="en-US" sz="2000" kern="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000" kern="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000" kern="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endParaRPr lang="en-US" sz="2000" kern="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000" kern="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endParaRPr lang="en-US" sz="2000" kern="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000" kern="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975" y="1041714"/>
            <a:ext cx="3462497" cy="348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0" y="4869160"/>
            <a:ext cx="3324891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347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Important Terms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31540" y="1196752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Henc</a:t>
            </a:r>
            <a:r>
              <a:rPr lang="en-US" sz="2400" dirty="0">
                <a:solidFill>
                  <a:srgbClr val="231F20"/>
                </a:solidFill>
                <a:latin typeface="TimesNewRoman"/>
              </a:rPr>
              <a:t>e </a:t>
            </a:r>
            <a:r>
              <a:rPr lang="en-US" sz="2400" b="1" dirty="0">
                <a:solidFill>
                  <a:srgbClr val="ED008D"/>
                </a:solidFill>
                <a:latin typeface="Times New Roman"/>
              </a:rPr>
              <a:t>bandwidth 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of an amplifier is the range of frequency at the limits of which its voltage 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gain falls 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by 3 </a:t>
            </a:r>
            <a:r>
              <a:rPr lang="en-US" sz="2400" i="1" dirty="0" err="1">
                <a:solidFill>
                  <a:srgbClr val="231F20"/>
                </a:solidFill>
                <a:latin typeface="Times New Roman"/>
              </a:rPr>
              <a:t>db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 from the maximum gain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.</a:t>
            </a: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frequency 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f</a:t>
            </a:r>
            <a:r>
              <a:rPr lang="en-US" sz="800" dirty="0">
                <a:solidFill>
                  <a:srgbClr val="231F20"/>
                </a:solidFill>
                <a:latin typeface="TimesNewRoman"/>
              </a:rPr>
              <a:t>1 </a:t>
            </a:r>
            <a:r>
              <a:rPr lang="en-US" sz="2400" dirty="0">
                <a:solidFill>
                  <a:srgbClr val="231F20"/>
                </a:solidFill>
                <a:latin typeface="TimesNewRoman"/>
              </a:rPr>
              <a:t>or 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f</a:t>
            </a:r>
            <a:r>
              <a:rPr lang="en-US" sz="800" dirty="0">
                <a:solidFill>
                  <a:srgbClr val="231F20"/>
                </a:solidFill>
                <a:latin typeface="TimesNewRoman"/>
              </a:rPr>
              <a:t>2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also called </a:t>
            </a:r>
            <a:r>
              <a:rPr lang="en-US" sz="2400" dirty="0">
                <a:solidFill>
                  <a:srgbClr val="ED008D"/>
                </a:solidFill>
                <a:latin typeface="TimesNewRoman"/>
              </a:rPr>
              <a:t>3</a:t>
            </a:r>
            <a:r>
              <a:rPr lang="en-US" sz="2400" i="1" dirty="0">
                <a:solidFill>
                  <a:srgbClr val="ED008D"/>
                </a:solidFill>
                <a:latin typeface="Times New Roman"/>
              </a:rPr>
              <a:t>-db frequency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sz="2400" dirty="0">
                <a:solidFill>
                  <a:srgbClr val="231F20"/>
                </a:solidFill>
                <a:latin typeface="TimesNewRoman"/>
              </a:rPr>
              <a:t> </a:t>
            </a:r>
            <a:r>
              <a:rPr lang="en-US" sz="2400" i="1" dirty="0">
                <a:solidFill>
                  <a:srgbClr val="ED008D"/>
                </a:solidFill>
                <a:latin typeface="Times New Roman"/>
              </a:rPr>
              <a:t>half-power frequency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.</a:t>
            </a:r>
            <a:endParaRPr lang="en-US" sz="2400" i="1" dirty="0" smtClean="0">
              <a:solidFill>
                <a:srgbClr val="231F20"/>
              </a:solidFill>
              <a:latin typeface="Times New Roman"/>
            </a:endParaRPr>
          </a:p>
          <a:p>
            <a:endParaRPr lang="en-US" sz="2400" b="1" i="1" dirty="0">
              <a:solidFill>
                <a:srgbClr val="231F20"/>
              </a:solidFill>
              <a:latin typeface="Times New Roman"/>
              <a:cs typeface="Times New Roman" panose="02020603050405020304" pitchFamily="18" charset="0"/>
            </a:endParaRPr>
          </a:p>
          <a:p>
            <a:endParaRPr lang="en-US" sz="2400" b="1" i="1" dirty="0" smtClean="0">
              <a:solidFill>
                <a:srgbClr val="231F20"/>
              </a:solidFill>
              <a:latin typeface="Times New Roman"/>
              <a:cs typeface="Times New Roman" panose="02020603050405020304" pitchFamily="18" charset="0"/>
            </a:endParaRPr>
          </a:p>
        </p:txBody>
      </p:sp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21" y="3212976"/>
            <a:ext cx="7729817" cy="2928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357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Important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Terms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3"/>
            <a:ext cx="7450812" cy="4749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79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Important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Terms</a:t>
            </a:r>
            <a:endParaRPr lang="tr-TR" sz="3600" b="1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26664"/>
            <a:ext cx="8136904" cy="501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226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Important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Terms</a:t>
            </a:r>
            <a:endParaRPr lang="tr-TR" sz="3600" b="1" dirty="0"/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5184576"/>
          </a:xfrm>
        </p:spPr>
        <p:txBody>
          <a:bodyPr>
            <a:noAutofit/>
          </a:bodyPr>
          <a:lstStyle/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50000"/>
              </a:lnSpc>
              <a:buClr>
                <a:srgbClr val="C00000"/>
              </a:buClr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Low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7981190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976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505" y="1108277"/>
            <a:ext cx="8833772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  <a:latin typeface="Times New Roman"/>
              </a:rPr>
              <a:t>Homework</a:t>
            </a:r>
          </a:p>
          <a:p>
            <a:endParaRPr lang="en-US" sz="2000" b="1" i="1" dirty="0" smtClean="0">
              <a:solidFill>
                <a:srgbClr val="C00000"/>
              </a:solidFill>
              <a:latin typeface="Times New Roman"/>
            </a:endParaRPr>
          </a:p>
          <a:p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1- A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certain amplifier has voltage gain of 15 db. If the input signal voltage is 0.8V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, what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is the output voltage </a:t>
            </a:r>
            <a:r>
              <a:rPr lang="en-US" sz="2000" dirty="0" smtClean="0">
                <a:solidFill>
                  <a:srgbClr val="231F20"/>
                </a:solidFill>
                <a:latin typeface="TimesNewRoman"/>
              </a:rPr>
              <a:t>?</a:t>
            </a:r>
          </a:p>
          <a:p>
            <a:endParaRPr lang="en-US" sz="2000" dirty="0" smtClean="0">
              <a:solidFill>
                <a:srgbClr val="231F20"/>
              </a:solidFill>
              <a:latin typeface="TimesNewRoman"/>
            </a:endParaRPr>
          </a:p>
          <a:p>
            <a:r>
              <a:rPr lang="en-US" sz="2000" dirty="0" smtClean="0">
                <a:solidFill>
                  <a:srgbClr val="231F20"/>
                </a:solidFill>
                <a:latin typeface="TimesNewRoman"/>
              </a:rPr>
              <a:t>2-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An amplifier has an open-circuit voltage gain of 70 </a:t>
            </a:r>
            <a:r>
              <a:rPr lang="en-US" sz="2000" i="1" dirty="0" err="1">
                <a:solidFill>
                  <a:srgbClr val="231F20"/>
                </a:solidFill>
                <a:latin typeface="Times New Roman"/>
              </a:rPr>
              <a:t>db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 and an output 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resistance of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1.5 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k </a:t>
            </a:r>
            <a:r>
              <a:rPr lang="el-GR" sz="2000" dirty="0">
                <a:latin typeface="Cambria Math"/>
                <a:ea typeface="Cambria Math"/>
              </a:rPr>
              <a:t>Ω</a:t>
            </a:r>
            <a:endParaRPr lang="en-US" sz="2000" dirty="0"/>
          </a:p>
          <a:p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Determine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the minimum value of load resistance so that voltage gain is not more 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than 67db.</a:t>
            </a:r>
          </a:p>
          <a:p>
            <a:endParaRPr lang="en-US" sz="2000" i="1" dirty="0">
              <a:solidFill>
                <a:srgbClr val="231F20"/>
              </a:solidFill>
              <a:latin typeface="Times New Roman"/>
            </a:endParaRPr>
          </a:p>
          <a:p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3-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An amplifier feeding a resistive load of 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1k</a:t>
            </a:r>
            <a:r>
              <a:rPr lang="el-GR" sz="2000" dirty="0">
                <a:latin typeface="Cambria Math"/>
                <a:ea typeface="Cambria Math"/>
              </a:rPr>
              <a:t> Ω</a:t>
            </a:r>
            <a:r>
              <a:rPr lang="en-US" sz="2000" dirty="0" smtClean="0">
                <a:solidFill>
                  <a:srgbClr val="231F20"/>
                </a:solidFill>
                <a:latin typeface="Symbol"/>
              </a:rPr>
              <a:t>  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has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a voltage gain of 40 db. If 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the input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signal is 10 mV, find (i) output voltage (ii) load power</a:t>
            </a:r>
            <a:r>
              <a:rPr lang="en-US" sz="2000" dirty="0" smtClean="0">
                <a:solidFill>
                  <a:srgbClr val="231F20"/>
                </a:solidFill>
                <a:latin typeface="TimesNewRoman"/>
              </a:rPr>
              <a:t>.</a:t>
            </a:r>
          </a:p>
          <a:p>
            <a:endParaRPr lang="en-US" sz="2000" i="1" dirty="0">
              <a:solidFill>
                <a:srgbClr val="231F20"/>
              </a:solidFill>
              <a:latin typeface="TimesNewRoman"/>
            </a:endParaRPr>
          </a:p>
          <a:p>
            <a:r>
              <a:rPr lang="en-US" sz="2000" i="1" dirty="0" smtClean="0">
                <a:solidFill>
                  <a:srgbClr val="231F20"/>
                </a:solidFill>
                <a:latin typeface="TimesNewRoman"/>
              </a:rPr>
              <a:t>4-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An amplifier rated at 40W output is connected to a 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10</a:t>
            </a:r>
            <a:r>
              <a:rPr lang="el-GR" sz="2000" dirty="0">
                <a:latin typeface="Cambria Math"/>
                <a:ea typeface="Cambria Math"/>
              </a:rPr>
              <a:t> Ω</a:t>
            </a:r>
            <a:r>
              <a:rPr lang="en-US" sz="2000" dirty="0" smtClean="0">
                <a:solidFill>
                  <a:srgbClr val="231F20"/>
                </a:solidFill>
                <a:latin typeface="Symbol"/>
              </a:rPr>
              <a:t>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speaker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.</a:t>
            </a:r>
          </a:p>
          <a:p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(i)</a:t>
            </a:r>
            <a:r>
              <a:rPr lang="en-US" sz="2000" b="1" i="1" dirty="0">
                <a:solidFill>
                  <a:srgbClr val="EE1846"/>
                </a:solidFill>
                <a:latin typeface="Times New Roman"/>
              </a:rPr>
              <a:t>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Calculate the input power required for full power output if the power gain is 25 db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. </a:t>
            </a:r>
          </a:p>
          <a:p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(ii)</a:t>
            </a:r>
            <a:r>
              <a:rPr lang="en-US" sz="2000" b="1" i="1" dirty="0">
                <a:solidFill>
                  <a:srgbClr val="EE1846"/>
                </a:solidFill>
                <a:latin typeface="Times New Roman"/>
              </a:rPr>
              <a:t> </a:t>
            </a:r>
            <a:r>
              <a:rPr lang="en-US" sz="2000" i="1" dirty="0">
                <a:solidFill>
                  <a:srgbClr val="231F20"/>
                </a:solidFill>
                <a:latin typeface="Times New Roman"/>
              </a:rPr>
              <a:t>Calculate the input voltage for rated output if the amplifier voltage gain is 40 db</a:t>
            </a:r>
            <a:r>
              <a:rPr lang="en-US" sz="2000" i="1" dirty="0" smtClean="0">
                <a:solidFill>
                  <a:srgbClr val="231F20"/>
                </a:solidFill>
                <a:latin typeface="Times New Roman"/>
              </a:rPr>
              <a:t>.</a:t>
            </a:r>
          </a:p>
          <a:p>
            <a:endParaRPr lang="en-US" sz="1800" i="1" dirty="0">
              <a:solidFill>
                <a:srgbClr val="231F20"/>
              </a:solidFill>
              <a:latin typeface="Times New Roman"/>
            </a:endParaRPr>
          </a:p>
          <a:p>
            <a:endParaRPr lang="en-US" dirty="0" smtClean="0">
              <a:solidFill>
                <a:srgbClr val="231F20"/>
              </a:solidFill>
              <a:latin typeface="TimesNewRoman"/>
            </a:endParaRPr>
          </a:p>
        </p:txBody>
      </p:sp>
      <p:cxnSp>
        <p:nvCxnSpPr>
          <p:cNvPr id="9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17"/>
          <p:cNvCxnSpPr/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Bağlayıcı 17"/>
          <p:cNvCxnSpPr/>
          <p:nvPr/>
        </p:nvCxnSpPr>
        <p:spPr>
          <a:xfrm>
            <a:off x="251520" y="108328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5287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Düz Bağlayıcı 8"/>
          <p:cNvCxnSpPr/>
          <p:nvPr/>
        </p:nvCxnSpPr>
        <p:spPr>
          <a:xfrm>
            <a:off x="323528" y="648388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227814" y="209136"/>
            <a:ext cx="29610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ea typeface="+mj-ea"/>
                <a:cs typeface="Ali_K_Alwand" pitchFamily="2" charset="-78"/>
              </a:rPr>
              <a:t>Important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ea typeface="+mj-ea"/>
                <a:cs typeface="Ali_K_Alwand" pitchFamily="2" charset="-78"/>
              </a:rPr>
              <a:t>Terms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497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1196752"/>
            <a:ext cx="849694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800" b="1" i="1" dirty="0" smtClean="0">
                <a:solidFill>
                  <a:schemeClr val="accent1"/>
                </a:solidFill>
                <a:latin typeface="Times New Roman"/>
              </a:rPr>
              <a:t>Question:</a:t>
            </a:r>
            <a:r>
              <a:rPr lang="en-US" sz="1800" i="1" dirty="0" smtClean="0">
                <a:solidFill>
                  <a:srgbClr val="231F20"/>
                </a:solidFill>
                <a:latin typeface="Times New Roman"/>
              </a:rPr>
              <a:t> In </a:t>
            </a:r>
            <a:r>
              <a:rPr lang="en-US" sz="1800" i="1" dirty="0">
                <a:solidFill>
                  <a:srgbClr val="231F20"/>
                </a:solidFill>
                <a:latin typeface="Times New Roman"/>
              </a:rPr>
              <a:t>an amplifier, the maximum voltage gain is 2000 and occurs at 2 kHz. It falls to 1414 at 10 kHz and 50 Hz. Find :</a:t>
            </a:r>
          </a:p>
          <a:p>
            <a:pPr lvl="0"/>
            <a:r>
              <a:rPr lang="en-US" sz="1800" i="1" dirty="0">
                <a:solidFill>
                  <a:srgbClr val="231F20"/>
                </a:solidFill>
                <a:latin typeface="Times New Roman"/>
              </a:rPr>
              <a:t>(i) Bandwidth (ii) Lower cut-off frequency (iii) Upper cut-off frequency.</a:t>
            </a:r>
          </a:p>
          <a:p>
            <a:endParaRPr lang="en-US" b="1" dirty="0" smtClean="0">
              <a:solidFill>
                <a:srgbClr val="EE1846"/>
              </a:solidFill>
              <a:latin typeface="Times New Roman"/>
            </a:endParaRPr>
          </a:p>
          <a:p>
            <a:r>
              <a:rPr lang="en-US" b="1" dirty="0" smtClean="0">
                <a:solidFill>
                  <a:srgbClr val="EE1846"/>
                </a:solidFill>
                <a:latin typeface="Times New Roman"/>
              </a:rPr>
              <a:t>Solution</a:t>
            </a:r>
            <a:r>
              <a:rPr lang="en-US" b="1" dirty="0">
                <a:solidFill>
                  <a:srgbClr val="EE1846"/>
                </a:solidFill>
                <a:latin typeface="Times New Roman"/>
              </a:rPr>
              <a:t>.</a:t>
            </a:r>
          </a:p>
          <a:p>
            <a:r>
              <a:rPr lang="en-US" b="1" dirty="0">
                <a:solidFill>
                  <a:srgbClr val="EE1846"/>
                </a:solidFill>
                <a:latin typeface="Times New Roman"/>
              </a:rPr>
              <a:t>(</a:t>
            </a:r>
            <a:r>
              <a:rPr lang="en-US" b="1" i="1" dirty="0">
                <a:solidFill>
                  <a:srgbClr val="EE1846"/>
                </a:solidFill>
                <a:latin typeface="Times New Roman"/>
              </a:rPr>
              <a:t>i</a:t>
            </a:r>
            <a:r>
              <a:rPr lang="en-US" b="1" dirty="0">
                <a:solidFill>
                  <a:srgbClr val="EE1846"/>
                </a:solidFill>
                <a:latin typeface="Times New Roman"/>
              </a:rPr>
              <a:t>)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Referring to the frequency response in Fig.</a:t>
            </a:r>
          </a:p>
          <a:p>
            <a:r>
              <a:rPr lang="en-US" dirty="0" smtClean="0">
                <a:solidFill>
                  <a:srgbClr val="231F20"/>
                </a:solidFill>
                <a:latin typeface="TimesNewRoman"/>
              </a:rPr>
              <a:t>     the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maximum gain is 2000. Then 70.7% of</a:t>
            </a:r>
          </a:p>
          <a:p>
            <a:r>
              <a:rPr lang="en-US" dirty="0" smtClean="0">
                <a:solidFill>
                  <a:srgbClr val="231F20"/>
                </a:solidFill>
                <a:latin typeface="TimesNewRoman"/>
              </a:rPr>
              <a:t>     this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gain is 0.707 </a:t>
            </a:r>
            <a:r>
              <a:rPr lang="en-US" dirty="0">
                <a:solidFill>
                  <a:srgbClr val="231F20"/>
                </a:solidFill>
                <a:latin typeface="Symbol"/>
              </a:rPr>
              <a:t>×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2000 = 1414. It is </a:t>
            </a:r>
            <a:r>
              <a:rPr lang="en-US" dirty="0" smtClean="0">
                <a:solidFill>
                  <a:srgbClr val="231F20"/>
                </a:solidFill>
                <a:latin typeface="TimesNewRoman"/>
              </a:rPr>
              <a:t>given</a:t>
            </a:r>
          </a:p>
          <a:p>
            <a:r>
              <a:rPr lang="en-US" dirty="0" smtClean="0">
                <a:solidFill>
                  <a:srgbClr val="231F20"/>
                </a:solidFill>
                <a:latin typeface="TimesNewRoman"/>
              </a:rPr>
              <a:t>     that gain is 1414 at 50 Hz and 10 kHz. As </a:t>
            </a:r>
          </a:p>
          <a:p>
            <a:r>
              <a:rPr lang="en-US" dirty="0" smtClean="0">
                <a:solidFill>
                  <a:srgbClr val="231F20"/>
                </a:solidFill>
                <a:latin typeface="TimesNewRoman"/>
              </a:rPr>
              <a:t>     bandwidth is the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range of frequency </a:t>
            </a:r>
            <a:r>
              <a:rPr lang="en-US" dirty="0" smtClean="0">
                <a:solidFill>
                  <a:srgbClr val="231F20"/>
                </a:solidFill>
                <a:latin typeface="TimesNewRoman"/>
              </a:rPr>
              <a:t>over</a:t>
            </a:r>
          </a:p>
          <a:p>
            <a:r>
              <a:rPr lang="en-US" dirty="0">
                <a:solidFill>
                  <a:srgbClr val="231F20"/>
                </a:solidFill>
                <a:latin typeface="TimesNewRoman"/>
              </a:rPr>
              <a:t> </a:t>
            </a:r>
            <a:r>
              <a:rPr lang="en-US" dirty="0" smtClean="0">
                <a:solidFill>
                  <a:srgbClr val="231F20"/>
                </a:solidFill>
                <a:latin typeface="TimesNewRoman"/>
              </a:rPr>
              <a:t>   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which gain is equal </a:t>
            </a:r>
            <a:r>
              <a:rPr lang="en-US" dirty="0" smtClean="0">
                <a:solidFill>
                  <a:srgbClr val="231F20"/>
                </a:solidFill>
                <a:latin typeface="TimesNewRoman"/>
              </a:rPr>
              <a:t>or greater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than 70.7% </a:t>
            </a:r>
            <a:endParaRPr lang="en-US" dirty="0" smtClean="0">
              <a:solidFill>
                <a:srgbClr val="231F20"/>
              </a:solidFill>
              <a:latin typeface="TimesNewRoman"/>
            </a:endParaRPr>
          </a:p>
          <a:p>
            <a:r>
              <a:rPr lang="en-US" dirty="0">
                <a:solidFill>
                  <a:srgbClr val="231F20"/>
                </a:solidFill>
                <a:latin typeface="TimesNewRoman"/>
              </a:rPr>
              <a:t> </a:t>
            </a:r>
            <a:r>
              <a:rPr lang="en-US" dirty="0" smtClean="0">
                <a:solidFill>
                  <a:srgbClr val="231F20"/>
                </a:solidFill>
                <a:latin typeface="TimesNewRoman"/>
              </a:rPr>
              <a:t>    of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maximum gain</a:t>
            </a:r>
            <a:r>
              <a:rPr lang="en-US" dirty="0" smtClean="0">
                <a:solidFill>
                  <a:srgbClr val="231F20"/>
                </a:solidFill>
                <a:latin typeface="TimesNewRoman"/>
              </a:rPr>
              <a:t>, </a:t>
            </a:r>
            <a:r>
              <a:rPr lang="en-US" dirty="0" smtClean="0">
                <a:solidFill>
                  <a:srgbClr val="231F20"/>
                </a:solidFill>
                <a:latin typeface="Symbol"/>
              </a:rPr>
              <a:t>∴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Bandwidth = </a:t>
            </a:r>
            <a:r>
              <a:rPr lang="en-US" b="1" dirty="0">
                <a:solidFill>
                  <a:srgbClr val="ED008D"/>
                </a:solidFill>
                <a:latin typeface="Times New Roman"/>
              </a:rPr>
              <a:t>50 Hz to 10 kHz</a:t>
            </a:r>
          </a:p>
          <a:p>
            <a:r>
              <a:rPr lang="en-US" b="1" dirty="0">
                <a:solidFill>
                  <a:srgbClr val="EE1846"/>
                </a:solidFill>
                <a:latin typeface="Times New Roman"/>
              </a:rPr>
              <a:t>(</a:t>
            </a:r>
            <a:r>
              <a:rPr lang="en-US" b="1" i="1" dirty="0">
                <a:solidFill>
                  <a:srgbClr val="EE1846"/>
                </a:solidFill>
                <a:latin typeface="Times New Roman"/>
              </a:rPr>
              <a:t>ii</a:t>
            </a:r>
            <a:r>
              <a:rPr lang="en-US" b="1" dirty="0">
                <a:solidFill>
                  <a:srgbClr val="EE1846"/>
                </a:solidFill>
                <a:latin typeface="Times New Roman"/>
              </a:rPr>
              <a:t>)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The frequency (on lower side) at which the</a:t>
            </a:r>
          </a:p>
          <a:p>
            <a:r>
              <a:rPr lang="en-US" dirty="0" smtClean="0">
                <a:solidFill>
                  <a:srgbClr val="231F20"/>
                </a:solidFill>
                <a:latin typeface="TimesNewRoman"/>
              </a:rPr>
              <a:t>      voltage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gain of the amplifier is exactly 70.7</a:t>
            </a:r>
            <a:r>
              <a:rPr lang="en-US" dirty="0" smtClean="0">
                <a:solidFill>
                  <a:srgbClr val="231F20"/>
                </a:solidFill>
                <a:latin typeface="TimesNewRoman"/>
              </a:rPr>
              <a:t>%</a:t>
            </a:r>
          </a:p>
          <a:p>
            <a:r>
              <a:rPr lang="en-US" dirty="0">
                <a:solidFill>
                  <a:srgbClr val="231F20"/>
                </a:solidFill>
                <a:latin typeface="TimesNewRoman"/>
              </a:rPr>
              <a:t> </a:t>
            </a:r>
            <a:r>
              <a:rPr lang="en-US" dirty="0" smtClean="0">
                <a:solidFill>
                  <a:srgbClr val="231F20"/>
                </a:solidFill>
                <a:latin typeface="TimesNewRoman"/>
              </a:rPr>
              <a:t>    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of </a:t>
            </a:r>
            <a:r>
              <a:rPr lang="en-US" dirty="0" smtClean="0">
                <a:solidFill>
                  <a:srgbClr val="231F20"/>
                </a:solidFill>
                <a:latin typeface="TimesNewRoman"/>
              </a:rPr>
              <a:t>the maximum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gain is known as </a:t>
            </a:r>
            <a:r>
              <a:rPr lang="en-US" i="1" dirty="0">
                <a:solidFill>
                  <a:srgbClr val="ED008D"/>
                </a:solidFill>
                <a:latin typeface="Times New Roman"/>
              </a:rPr>
              <a:t>lower cut-off frequency.</a:t>
            </a:r>
          </a:p>
          <a:p>
            <a:r>
              <a:rPr lang="en-US" dirty="0" smtClean="0">
                <a:solidFill>
                  <a:srgbClr val="231F20"/>
                </a:solidFill>
                <a:latin typeface="TimesNewRoman"/>
              </a:rPr>
              <a:t>      Referring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to Fig. 11.8, it is clear that :</a:t>
            </a:r>
          </a:p>
          <a:p>
            <a:r>
              <a:rPr lang="en-US" dirty="0" smtClean="0">
                <a:solidFill>
                  <a:srgbClr val="231F20"/>
                </a:solidFill>
                <a:latin typeface="TimesNewRoman"/>
              </a:rPr>
              <a:t>      Lower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cut-off frequency = </a:t>
            </a:r>
            <a:r>
              <a:rPr lang="en-US" b="1" dirty="0">
                <a:solidFill>
                  <a:srgbClr val="ED008D"/>
                </a:solidFill>
                <a:latin typeface="Times New Roman"/>
              </a:rPr>
              <a:t>50 Hz</a:t>
            </a:r>
          </a:p>
          <a:p>
            <a:r>
              <a:rPr lang="en-US" b="1" dirty="0" smtClean="0">
                <a:solidFill>
                  <a:srgbClr val="EE1846"/>
                </a:solidFill>
                <a:latin typeface="Times New Roman"/>
              </a:rPr>
              <a:t>(</a:t>
            </a:r>
            <a:r>
              <a:rPr lang="en-US" b="1" i="1" dirty="0">
                <a:solidFill>
                  <a:srgbClr val="EE1846"/>
                </a:solidFill>
                <a:latin typeface="Times New Roman"/>
              </a:rPr>
              <a:t>iii</a:t>
            </a:r>
            <a:r>
              <a:rPr lang="en-US" b="1" dirty="0">
                <a:solidFill>
                  <a:srgbClr val="EE1846"/>
                </a:solidFill>
                <a:latin typeface="Times New Roman"/>
              </a:rPr>
              <a:t>)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The frequency (on the higher side) at which</a:t>
            </a:r>
          </a:p>
          <a:p>
            <a:r>
              <a:rPr lang="en-US" dirty="0" smtClean="0">
                <a:solidFill>
                  <a:srgbClr val="231F20"/>
                </a:solidFill>
                <a:latin typeface="TimesNewRoman"/>
              </a:rPr>
              <a:t>      the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voltage gain of the amplifier is exactly 70.7% </a:t>
            </a:r>
            <a:r>
              <a:rPr lang="en-US" dirty="0" smtClean="0">
                <a:solidFill>
                  <a:srgbClr val="231F20"/>
                </a:solidFill>
                <a:latin typeface="TimesNewRoman"/>
              </a:rPr>
              <a:t>of the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maximum gain is known as </a:t>
            </a:r>
            <a:r>
              <a:rPr lang="en-US" i="1" dirty="0" smtClean="0">
                <a:solidFill>
                  <a:srgbClr val="ED008D"/>
                </a:solidFill>
                <a:latin typeface="Times New Roman"/>
              </a:rPr>
              <a:t>upper</a:t>
            </a:r>
          </a:p>
          <a:p>
            <a:r>
              <a:rPr lang="en-US" i="1" dirty="0" smtClean="0">
                <a:solidFill>
                  <a:srgbClr val="ED008D"/>
                </a:solidFill>
                <a:latin typeface="Times New Roman"/>
              </a:rPr>
              <a:t>      cut-off frequency</a:t>
            </a:r>
            <a:r>
              <a:rPr lang="en-US" dirty="0">
                <a:solidFill>
                  <a:srgbClr val="ED008D"/>
                </a:solidFill>
                <a:latin typeface="TimesNewRoman"/>
              </a:rPr>
              <a:t>.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Referring to Fig. 11.8, it is clear that</a:t>
            </a:r>
            <a:r>
              <a:rPr lang="en-US" dirty="0" smtClean="0">
                <a:solidFill>
                  <a:srgbClr val="231F20"/>
                </a:solidFill>
                <a:latin typeface="TimesNewRoman"/>
              </a:rPr>
              <a:t>: Upper </a:t>
            </a:r>
            <a:r>
              <a:rPr lang="en-US" dirty="0">
                <a:solidFill>
                  <a:srgbClr val="231F20"/>
                </a:solidFill>
                <a:latin typeface="TimesNewRoman"/>
              </a:rPr>
              <a:t>cut-off frequency = </a:t>
            </a:r>
            <a:r>
              <a:rPr lang="en-US" b="1" dirty="0">
                <a:solidFill>
                  <a:srgbClr val="ED008D"/>
                </a:solidFill>
                <a:latin typeface="Times New Roman"/>
              </a:rPr>
              <a:t>10 kHz</a:t>
            </a:r>
            <a:endParaRPr lang="en-US" dirty="0"/>
          </a:p>
        </p:txBody>
      </p:sp>
      <p:cxnSp>
        <p:nvCxnSpPr>
          <p:cNvPr id="8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Düz Bağlayıcı 17"/>
          <p:cNvCxnSpPr/>
          <p:nvPr/>
        </p:nvCxnSpPr>
        <p:spPr>
          <a:xfrm>
            <a:off x="251520" y="108328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5287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Düz Bağlayıcı 8"/>
          <p:cNvCxnSpPr/>
          <p:nvPr/>
        </p:nvCxnSpPr>
        <p:spPr>
          <a:xfrm>
            <a:off x="323528" y="648388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204864"/>
            <a:ext cx="307657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059832" y="187478"/>
            <a:ext cx="29610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ea typeface="+mj-ea"/>
                <a:cs typeface="Ali_K_Alwand" pitchFamily="2" charset="-78"/>
              </a:rPr>
              <a:t>Important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ea typeface="+mj-ea"/>
                <a:cs typeface="Ali_K_Alwand" pitchFamily="2" charset="-78"/>
              </a:rPr>
              <a:t>Terms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399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-46502"/>
            <a:ext cx="8001000" cy="1052736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     3. 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Important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Terms</a:t>
            </a:r>
            <a:endParaRPr lang="tr-TR" sz="3200" b="1" dirty="0">
              <a:solidFill>
                <a:schemeClr val="accent1"/>
              </a:solidFill>
              <a:latin typeface="Agency FB" pitchFamily="34" charset="0"/>
              <a:cs typeface="Ali_K_Alwand" pitchFamily="2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İçerik Yer Tutucusu 1"/>
              <p:cNvSpPr>
                <a:spLocks noGrp="1"/>
              </p:cNvSpPr>
              <p:nvPr>
                <p:ph idx="1"/>
              </p:nvPr>
            </p:nvSpPr>
            <p:spPr>
              <a:xfrm>
                <a:off x="329878" y="1268760"/>
                <a:ext cx="8418586" cy="4968551"/>
              </a:xfrm>
            </p:spPr>
            <p:txBody>
              <a:bodyPr>
                <a:normAutofit lnSpcReduction="10000"/>
              </a:bodyPr>
              <a:lstStyle/>
              <a:p>
                <a:pPr algn="just">
                  <a:lnSpc>
                    <a:spcPct val="150000"/>
                  </a:lnSpc>
                  <a:buClr>
                    <a:srgbClr val="CC0000"/>
                  </a:buClr>
                  <a:buFont typeface="Wingdings" pitchFamily="2" charset="2"/>
                  <a:buChar char="Ø"/>
                </a:pP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In the study of multistage amplifiers, we shall frequently come across the terms gain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, frequency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response, decibel gain and bandwidth. These terms stand discussed below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0" indent="0" algn="just">
                  <a:buNone/>
                </a:pP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>
                    <a:solidFill>
                      <a:srgbClr val="EE1846"/>
                    </a:solidFill>
                    <a:latin typeface="Times New Roman"/>
                  </a:rPr>
                  <a:t>(</a:t>
                </a:r>
                <a:r>
                  <a:rPr lang="en-US" sz="2400" b="1" i="1" dirty="0">
                    <a:solidFill>
                      <a:srgbClr val="EE1846"/>
                    </a:solidFill>
                    <a:latin typeface="Times New Roman"/>
                  </a:rPr>
                  <a:t>i</a:t>
                </a:r>
                <a:r>
                  <a:rPr lang="en-US" sz="2400" b="1" dirty="0">
                    <a:solidFill>
                      <a:srgbClr val="EE1846"/>
                    </a:solidFill>
                    <a:latin typeface="Times New Roman"/>
                  </a:rPr>
                  <a:t>) Gain. 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The ratio of the output </a:t>
                </a:r>
                <a:r>
                  <a:rPr lang="en-US" sz="2400" i="1" dirty="0">
                    <a:solidFill>
                      <a:srgbClr val="00AFF0"/>
                    </a:solidFill>
                    <a:latin typeface="Times New Roman"/>
                  </a:rPr>
                  <a:t>*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electrical quantity to the input one of the amplifier is </a:t>
                </a:r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called its </a:t>
                </a:r>
                <a:r>
                  <a:rPr lang="en-US" sz="2400" b="1" dirty="0">
                    <a:solidFill>
                      <a:srgbClr val="ED008D"/>
                    </a:solidFill>
                    <a:latin typeface="Times New Roman"/>
                  </a:rPr>
                  <a:t>gain. </a:t>
                </a:r>
                <a:r>
                  <a:rPr lang="en-US" sz="2400" i="1" dirty="0">
                    <a:solidFill>
                      <a:srgbClr val="00AFF0"/>
                    </a:solidFill>
                    <a:latin typeface="Times New Roman"/>
                  </a:rPr>
                  <a:t>* 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Accordingly, it can be current gain or voltage gain or power gain.</a:t>
                </a:r>
              </a:p>
              <a:p>
                <a:pPr algn="just">
                  <a:lnSpc>
                    <a:spcPct val="15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The gain of a multistage amplifier is equal to the product of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gains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of individual stages.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For instance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,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b>
                    </m:sSub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are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the individual voltage gains of a three-stage amplifier, then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total voltage gain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G is given by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2400" i="1" dirty="0" smtClean="0">
                    <a:solidFill>
                      <a:srgbClr val="231F20"/>
                    </a:solidFill>
                    <a:latin typeface="Times New Roman"/>
                  </a:rPr>
                  <a:t>G </a:t>
                </a:r>
                <a:r>
                  <a:rPr lang="en-US" sz="2400" dirty="0">
                    <a:solidFill>
                      <a:srgbClr val="231F20"/>
                    </a:solidFill>
                    <a:latin typeface="TimesNewRoman"/>
                  </a:rPr>
                  <a:t>= 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G</a:t>
                </a:r>
                <a:r>
                  <a:rPr lang="en-US" sz="800" dirty="0">
                    <a:solidFill>
                      <a:srgbClr val="231F20"/>
                    </a:solidFill>
                    <a:latin typeface="TimesNewRoman"/>
                  </a:rPr>
                  <a:t>1 </a:t>
                </a:r>
                <a:r>
                  <a:rPr lang="en-US" sz="2400" dirty="0">
                    <a:solidFill>
                      <a:srgbClr val="231F20"/>
                    </a:solidFill>
                    <a:latin typeface="Symbol"/>
                  </a:rPr>
                  <a:t>× 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G</a:t>
                </a:r>
                <a:r>
                  <a:rPr lang="en-US" sz="800" dirty="0">
                    <a:solidFill>
                      <a:srgbClr val="231F20"/>
                    </a:solidFill>
                    <a:latin typeface="TimesNewRoman"/>
                  </a:rPr>
                  <a:t>2 </a:t>
                </a:r>
                <a:r>
                  <a:rPr lang="en-US" sz="2400" dirty="0">
                    <a:solidFill>
                      <a:srgbClr val="231F20"/>
                    </a:solidFill>
                    <a:latin typeface="Symbol"/>
                  </a:rPr>
                  <a:t>× </a:t>
                </a:r>
                <a:r>
                  <a:rPr lang="en-US" sz="2400" i="1" dirty="0">
                    <a:solidFill>
                      <a:srgbClr val="231F20"/>
                    </a:solidFill>
                    <a:latin typeface="Times New Roman"/>
                  </a:rPr>
                  <a:t>G</a:t>
                </a:r>
                <a:r>
                  <a:rPr lang="en-US" sz="800" dirty="0">
                    <a:solidFill>
                      <a:srgbClr val="231F20"/>
                    </a:solidFill>
                    <a:latin typeface="TimesNewRoman"/>
                  </a:rPr>
                  <a:t>3</a:t>
                </a:r>
                <a:endParaRPr lang="ar-IQ" sz="2400" dirty="0" smtClean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İçerik Yer Tutucusu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9878" y="1268760"/>
                <a:ext cx="8418586" cy="4968551"/>
              </a:xfrm>
              <a:blipFill rotWithShape="1">
                <a:blip r:embed="rId3"/>
                <a:stretch>
                  <a:fillRect l="-1086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251520" y="1052736"/>
            <a:ext cx="4320480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14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Düz Bağlayıcı 17"/>
          <p:cNvCxnSpPr/>
          <p:nvPr/>
        </p:nvCxnSpPr>
        <p:spPr>
          <a:xfrm>
            <a:off x="251520" y="108328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5287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Düz Bağlayıcı 8"/>
          <p:cNvCxnSpPr/>
          <p:nvPr/>
        </p:nvCxnSpPr>
        <p:spPr>
          <a:xfrm>
            <a:off x="323528" y="648388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3436" y="334544"/>
            <a:ext cx="35060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ea typeface="+mj-ea"/>
                <a:cs typeface="Ali_K_Alwand" pitchFamily="2" charset="-78"/>
              </a:rPr>
              <a:t>4. Properties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ea typeface="+mj-ea"/>
                <a:cs typeface="Ali_K_Alwand" pitchFamily="2" charset="-78"/>
              </a:rPr>
              <a:t>of </a:t>
            </a:r>
            <a:r>
              <a:rPr lang="en-US" sz="3200" b="1" dirty="0" err="1">
                <a:solidFill>
                  <a:srgbClr val="005AAB"/>
                </a:solidFill>
                <a:latin typeface="Agency FB" pitchFamily="34" charset="0"/>
                <a:ea typeface="+mj-ea"/>
                <a:cs typeface="Ali_K_Alwand" pitchFamily="2" charset="-78"/>
              </a:rPr>
              <a:t>db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ea typeface="+mj-ea"/>
                <a:cs typeface="Ali_K_Alwand" pitchFamily="2" charset="-78"/>
              </a:rPr>
              <a:t> Gain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7990" y="1340768"/>
            <a:ext cx="860248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power gain expressed as a number is called ordinary power gain. Similarly, the voltage gain expressed as a number is called ordinary voltage gain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Clr>
                <a:srgbClr val="C00000"/>
              </a:buClr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rgbClr val="EE1846"/>
                </a:solidFill>
                <a:latin typeface="Times New Roman"/>
              </a:rPr>
              <a:t>1. Properties of </a:t>
            </a:r>
            <a:r>
              <a:rPr lang="en-US" sz="2400" b="1" i="1" dirty="0" err="1">
                <a:solidFill>
                  <a:srgbClr val="EE1846"/>
                </a:solidFill>
                <a:latin typeface="Times New Roman"/>
              </a:rPr>
              <a:t>db</a:t>
            </a:r>
            <a:r>
              <a:rPr lang="en-US" sz="2400" b="1" i="1" dirty="0">
                <a:solidFill>
                  <a:srgbClr val="EE1846"/>
                </a:solidFill>
                <a:latin typeface="Times New Roman"/>
              </a:rPr>
              <a:t> </a:t>
            </a:r>
            <a:r>
              <a:rPr lang="en-US" sz="2400" b="1" dirty="0">
                <a:solidFill>
                  <a:srgbClr val="EE1846"/>
                </a:solidFill>
                <a:latin typeface="Times New Roman"/>
              </a:rPr>
              <a:t>power gain.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following are the useful rules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Clr>
                <a:srgbClr val="C00000"/>
              </a:buClr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for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db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power gain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EE1846"/>
                </a:solidFill>
                <a:latin typeface="Times New Roman"/>
              </a:rPr>
              <a:t>(</a:t>
            </a:r>
            <a:r>
              <a:rPr lang="en-US" sz="2400" b="1" i="1" dirty="0">
                <a:solidFill>
                  <a:srgbClr val="EE1846"/>
                </a:solidFill>
                <a:latin typeface="Times New Roman"/>
              </a:rPr>
              <a:t>i</a:t>
            </a:r>
            <a:r>
              <a:rPr lang="en-US" sz="2400" b="1" dirty="0">
                <a:solidFill>
                  <a:srgbClr val="EE1846"/>
                </a:solidFill>
                <a:latin typeface="Times New Roman"/>
              </a:rPr>
              <a:t>) 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Each time the ordinary power gain increases (decreases) by a 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 </a:t>
            </a:r>
          </a:p>
          <a:p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 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    factor 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of 10, the </a:t>
            </a:r>
            <a:r>
              <a:rPr lang="en-US" sz="2400" i="1" dirty="0" err="1">
                <a:solidFill>
                  <a:srgbClr val="231F20"/>
                </a:solidFill>
                <a:latin typeface="Times New Roman"/>
              </a:rPr>
              <a:t>db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 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power gain 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increases (decreases) by 10 db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.</a:t>
            </a:r>
            <a:r>
              <a:rPr lang="en-US" sz="2400" dirty="0">
                <a:solidFill>
                  <a:srgbClr val="231F20"/>
                </a:solidFill>
                <a:latin typeface="TimesNewRoman"/>
              </a:rPr>
              <a:t> </a:t>
            </a:r>
            <a:r>
              <a:rPr lang="en-US" sz="2400" dirty="0" smtClean="0">
                <a:solidFill>
                  <a:srgbClr val="231F20"/>
                </a:solidFill>
                <a:latin typeface="TimesNewRoman"/>
              </a:rPr>
              <a:t> </a:t>
            </a:r>
          </a:p>
          <a:p>
            <a:r>
              <a:rPr lang="en-US" sz="2400" dirty="0">
                <a:solidFill>
                  <a:srgbClr val="231F20"/>
                </a:solidFill>
                <a:latin typeface="TimesNewRoman"/>
              </a:rPr>
              <a:t> </a:t>
            </a:r>
            <a:r>
              <a:rPr lang="en-US" sz="2400" dirty="0" smtClean="0">
                <a:solidFill>
                  <a:srgbClr val="231F20"/>
                </a:solidFill>
                <a:latin typeface="TimesNewRoman"/>
              </a:rPr>
              <a:t>   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example, suppose the ordinary power gain increases from 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100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1000 (i.e. by a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factor of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∴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Increase in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db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power gain = 10 log10 1000 – 10 log10 100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=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30 – 20 = 10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db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This property also applies for the decrease in power gain.</a:t>
            </a:r>
          </a:p>
        </p:txBody>
      </p:sp>
    </p:spTree>
    <p:extLst>
      <p:ext uri="{BB962C8B-B14F-4D97-AF65-F5344CB8AC3E}">
        <p14:creationId xmlns:p14="http://schemas.microsoft.com/office/powerpoint/2010/main" val="2257468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Düz Bağlayıcı 17"/>
          <p:cNvCxnSpPr/>
          <p:nvPr/>
        </p:nvCxnSpPr>
        <p:spPr>
          <a:xfrm>
            <a:off x="251520" y="108328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5287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Düz Bağlayıcı 8"/>
          <p:cNvCxnSpPr/>
          <p:nvPr/>
        </p:nvCxnSpPr>
        <p:spPr>
          <a:xfrm>
            <a:off x="323528" y="648388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10675" y="1350961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rgbClr val="EE1846"/>
                </a:solidFill>
                <a:latin typeface="Times New Roman"/>
              </a:rPr>
              <a:t>(ii) 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Each time the ordinary power gain increases (decreases) by a 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 </a:t>
            </a:r>
          </a:p>
          <a:p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 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     factor 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of 2, the </a:t>
            </a:r>
            <a:r>
              <a:rPr lang="en-US" sz="2400" i="1" dirty="0" err="1">
                <a:solidFill>
                  <a:srgbClr val="231F20"/>
                </a:solidFill>
                <a:latin typeface="Times New Roman"/>
              </a:rPr>
              <a:t>db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 power gain increases (decreases) by 3 db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.</a:t>
            </a:r>
          </a:p>
          <a:p>
            <a:endParaRPr lang="en-US" sz="2400" i="1" dirty="0">
              <a:solidFill>
                <a:srgbClr val="231F20"/>
              </a:solidFill>
              <a:latin typeface="Times New Roman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For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example, suppose the power gain increases from 100 to 200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(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i.e. by a factor of 2).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∴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Increase in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db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power gain = 10 log10 200 – 10 log10 100</a:t>
            </a:r>
          </a:p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23– 20 = 3 </a:t>
            </a:r>
            <a:r>
              <a:rPr lang="en-US" sz="24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db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solidFill>
                  <a:srgbClr val="EE1846"/>
                </a:solidFill>
                <a:latin typeface="Times New Roman"/>
              </a:rPr>
              <a:t>2. Properties of </a:t>
            </a:r>
            <a:r>
              <a:rPr lang="en-US" sz="2400" b="1" dirty="0" err="1">
                <a:solidFill>
                  <a:srgbClr val="EE1846"/>
                </a:solidFill>
                <a:latin typeface="Times New Roman"/>
              </a:rPr>
              <a:t>db</a:t>
            </a:r>
            <a:r>
              <a:rPr lang="en-US" sz="2400" b="1" dirty="0">
                <a:solidFill>
                  <a:srgbClr val="EE1846"/>
                </a:solidFill>
                <a:latin typeface="Times New Roman"/>
              </a:rPr>
              <a:t> voltage gain.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following are the useful rules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for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db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voltage gain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b="1" dirty="0" smtClean="0">
                <a:solidFill>
                  <a:srgbClr val="EE1846"/>
                </a:solidFill>
                <a:latin typeface="Times New Roman"/>
              </a:rPr>
              <a:t>(</a:t>
            </a:r>
            <a:r>
              <a:rPr lang="en-US" sz="2400" b="1" i="1" dirty="0" smtClean="0">
                <a:solidFill>
                  <a:srgbClr val="EE1846"/>
                </a:solidFill>
                <a:latin typeface="Times New Roman"/>
              </a:rPr>
              <a:t>i</a:t>
            </a:r>
            <a:r>
              <a:rPr lang="en-US" sz="2400" b="1" dirty="0" smtClean="0">
                <a:solidFill>
                  <a:srgbClr val="EE1846"/>
                </a:solidFill>
                <a:latin typeface="Times New Roman"/>
              </a:rPr>
              <a:t>) 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Each 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time the ordinary voltage gain increases (decreases) by a 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 </a:t>
            </a:r>
          </a:p>
          <a:p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     factor 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of 10, the </a:t>
            </a:r>
            <a:r>
              <a:rPr lang="en-US" sz="2400" i="1" dirty="0" err="1">
                <a:solidFill>
                  <a:srgbClr val="231F20"/>
                </a:solidFill>
                <a:latin typeface="Times New Roman"/>
              </a:rPr>
              <a:t>db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 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voltage gain 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increases (decreases) by 20 db</a:t>
            </a:r>
            <a:r>
              <a:rPr lang="en-US" sz="2400" dirty="0">
                <a:solidFill>
                  <a:srgbClr val="231F20"/>
                </a:solidFill>
                <a:latin typeface="TimesNewRoman"/>
              </a:rPr>
              <a:t>.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19027" y="249033"/>
            <a:ext cx="35060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4. 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ea typeface="+mj-ea"/>
                <a:cs typeface="Ali_K_Alwand" pitchFamily="2" charset="-78"/>
              </a:rPr>
              <a:t>Properties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ea typeface="+mj-ea"/>
                <a:cs typeface="Ali_K_Alwand" pitchFamily="2" charset="-78"/>
              </a:rPr>
              <a:t>of </a:t>
            </a:r>
            <a:r>
              <a:rPr lang="en-US" sz="3200" b="1" dirty="0" err="1">
                <a:solidFill>
                  <a:srgbClr val="005AAB"/>
                </a:solidFill>
                <a:latin typeface="Agency FB" pitchFamily="34" charset="0"/>
                <a:ea typeface="+mj-ea"/>
                <a:cs typeface="Ali_K_Alwand" pitchFamily="2" charset="-78"/>
              </a:rPr>
              <a:t>db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ea typeface="+mj-ea"/>
                <a:cs typeface="Ali_K_Alwand" pitchFamily="2" charset="-78"/>
              </a:rPr>
              <a:t> Gain</a:t>
            </a:r>
          </a:p>
        </p:txBody>
      </p:sp>
    </p:spTree>
    <p:extLst>
      <p:ext uri="{BB962C8B-B14F-4D97-AF65-F5344CB8AC3E}">
        <p14:creationId xmlns:p14="http://schemas.microsoft.com/office/powerpoint/2010/main" val="7710533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Düz Bağlayıcı 17"/>
          <p:cNvCxnSpPr/>
          <p:nvPr/>
        </p:nvCxnSpPr>
        <p:spPr>
          <a:xfrm>
            <a:off x="251520" y="108328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5287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Düz Bağlayıcı 8"/>
          <p:cNvCxnSpPr/>
          <p:nvPr/>
        </p:nvCxnSpPr>
        <p:spPr>
          <a:xfrm>
            <a:off x="323528" y="648388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520" y="1412776"/>
            <a:ext cx="856895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 example, suppose the voltage gain increases from 100 to 1000 (i.e. by a factor of 10). </a:t>
            </a:r>
          </a:p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∴ Increase in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db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voltage gain = 20 log10 1000 – 20 log10 100</a:t>
            </a:r>
          </a:p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60 – 40 = 20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db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  <a:p>
            <a:r>
              <a:rPr lang="en-US" b="1" dirty="0">
                <a:solidFill>
                  <a:srgbClr val="EE1846"/>
                </a:solidFill>
                <a:latin typeface="Times New Roman"/>
              </a:rPr>
              <a:t>(</a:t>
            </a:r>
            <a:r>
              <a:rPr lang="en-US" b="1" i="1" dirty="0">
                <a:solidFill>
                  <a:srgbClr val="EE1846"/>
                </a:solidFill>
                <a:latin typeface="Times New Roman"/>
              </a:rPr>
              <a:t>ii</a:t>
            </a:r>
            <a:r>
              <a:rPr lang="en-US" b="1" dirty="0">
                <a:solidFill>
                  <a:srgbClr val="EE1846"/>
                </a:solidFill>
                <a:latin typeface="Times New Roman"/>
              </a:rPr>
              <a:t>)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 Each time the ordinary voltage gain increases (decreases) by a 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 </a:t>
            </a:r>
          </a:p>
          <a:p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 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   factor 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of 2, the </a:t>
            </a:r>
            <a:r>
              <a:rPr lang="en-US" sz="2400" i="1" dirty="0" err="1">
                <a:solidFill>
                  <a:srgbClr val="231F20"/>
                </a:solidFill>
                <a:latin typeface="Times New Roman"/>
              </a:rPr>
              <a:t>db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 </a:t>
            </a:r>
            <a:r>
              <a:rPr lang="en-US" sz="2400" i="1" dirty="0" smtClean="0">
                <a:solidFill>
                  <a:srgbClr val="231F20"/>
                </a:solidFill>
                <a:latin typeface="Times New Roman"/>
              </a:rPr>
              <a:t>voltage    gain </a:t>
            </a:r>
            <a:r>
              <a:rPr lang="en-US" sz="2400" i="1" dirty="0">
                <a:solidFill>
                  <a:srgbClr val="231F20"/>
                </a:solidFill>
                <a:latin typeface="Times New Roman"/>
              </a:rPr>
              <a:t>increases (decreases) by 6 db.</a:t>
            </a:r>
          </a:p>
          <a:p>
            <a:endParaRPr lang="en-US" i="1" dirty="0">
              <a:solidFill>
                <a:srgbClr val="231F20"/>
              </a:solidFill>
              <a:latin typeface="Times New Roman"/>
            </a:endParaRPr>
          </a:p>
          <a:p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For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example, suppose the voltage gain increases from 100 to 200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i.e. by a factor of 2).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∴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Increase in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db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voltage gain = 20 log10 200 – 20 log10 100</a:t>
            </a:r>
          </a:p>
          <a:p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=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46 – 40 = 6 </a:t>
            </a:r>
            <a:r>
              <a:rPr lang="en-US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db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94911" y="301241"/>
            <a:ext cx="35060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4. 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ea typeface="+mj-ea"/>
                <a:cs typeface="Ali_K_Alwand" pitchFamily="2" charset="-78"/>
              </a:rPr>
              <a:t>Properties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ea typeface="+mj-ea"/>
                <a:cs typeface="Ali_K_Alwand" pitchFamily="2" charset="-78"/>
              </a:rPr>
              <a:t>of </a:t>
            </a:r>
            <a:r>
              <a:rPr lang="en-US" sz="3200" b="1" dirty="0" err="1">
                <a:solidFill>
                  <a:srgbClr val="005AAB"/>
                </a:solidFill>
                <a:latin typeface="Agency FB" pitchFamily="34" charset="0"/>
                <a:ea typeface="+mj-ea"/>
                <a:cs typeface="Ali_K_Alwand" pitchFamily="2" charset="-78"/>
              </a:rPr>
              <a:t>db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ea typeface="+mj-ea"/>
                <a:cs typeface="Ali_K_Alwand" pitchFamily="2" charset="-78"/>
              </a:rPr>
              <a:t> Gain</a:t>
            </a:r>
          </a:p>
        </p:txBody>
      </p:sp>
    </p:spTree>
    <p:extLst>
      <p:ext uri="{BB962C8B-B14F-4D97-AF65-F5344CB8AC3E}">
        <p14:creationId xmlns:p14="http://schemas.microsoft.com/office/powerpoint/2010/main" val="3922424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65588" y="66001"/>
            <a:ext cx="8001000" cy="105273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                           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3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. Important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Terms</a:t>
            </a:r>
            <a:endParaRPr lang="tr-TR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404568" y="1006113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58692" y="1268760"/>
            <a:ext cx="85211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i="1" dirty="0">
                <a:solidFill>
                  <a:srgbClr val="EE1846"/>
                </a:solidFill>
                <a:latin typeface="Times New Roman"/>
              </a:rPr>
              <a:t>(ii) Frequency response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The voltage gain of an amplifier varies with signal frequency. 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is because reactance of the capacitors in the circuit changes with signal frequency and hence affects the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output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voltage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curve between voltage gain and signal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frequency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an amplifier  is known as </a:t>
            </a:r>
            <a:r>
              <a:rPr lang="en-US" sz="2400" i="1" dirty="0">
                <a:solidFill>
                  <a:srgbClr val="FF0000"/>
                </a:solidFill>
                <a:latin typeface="Times New Roman"/>
              </a:rPr>
              <a:t>frequency response</a:t>
            </a:r>
            <a:r>
              <a:rPr lang="en-US" sz="2400" i="1" dirty="0" smtClean="0">
                <a:solidFill>
                  <a:srgbClr val="FF0000"/>
                </a:solidFill>
                <a:latin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973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Important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Terms</a:t>
            </a:r>
            <a:endParaRPr lang="tr-TR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İçerik Yer Tutucusu 1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088740"/>
                <a:ext cx="8418586" cy="4968551"/>
              </a:xfrm>
            </p:spPr>
            <p:txBody>
              <a:bodyPr>
                <a:noAutofit/>
              </a:bodyPr>
              <a:lstStyle/>
              <a:p>
                <a:pPr marL="342900" indent="-342900" algn="just"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en-US" sz="2400" i="1" dirty="0">
                    <a:solidFill>
                      <a:srgbClr val="FF0000"/>
                    </a:solidFill>
                    <a:latin typeface="Times New Roman"/>
                  </a:rPr>
                  <a:t>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Fig. 11.4 shows the frequency response of a typical amplifier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342900" indent="-342900" algn="just">
                  <a:lnSpc>
                    <a:spcPct val="15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The gain of the amplifier increases as the frequency increases from zero till it becomes maximum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, called 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/>
                  </a:rPr>
                  <a:t>resonant frequency.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If the frequency of signal increases beyond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𝑟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, the gain decreases.</a:t>
                </a:r>
              </a:p>
            </p:txBody>
          </p:sp>
        </mc:Choice>
        <mc:Fallback xmlns="">
          <p:sp>
            <p:nvSpPr>
              <p:cNvPr id="2" name="İçerik Yer Tutucusu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088740"/>
                <a:ext cx="8418586" cy="4968551"/>
              </a:xfrm>
              <a:blipFill rotWithShape="1">
                <a:blip r:embed="rId3"/>
                <a:stretch>
                  <a:fillRect l="-941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700" y="3573016"/>
            <a:ext cx="3248025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755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3.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Important Terms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1196752"/>
            <a:ext cx="8418586" cy="496855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performance of an amplifier depends to a considerable extent upon its frequency response.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While designing an amplifier, appropriate steps must be taken to ensure that gain is essentially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uniform over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some specified frequency range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For instance, in case of an audio amplifier, which is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used to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amplify speech or music, it is necessary that all the frequencies in the sound spectrum (i.e. 20 Hz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 20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kHz) should be uniformly amplified otherwise speaker will give a distorted sound output.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  <a:buSzPct val="70000"/>
              <a:buFont typeface="Wingdings" panose="05000000000000000000" pitchFamily="2" charset="2"/>
              <a:buChar char="Ø"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278566" y="1298029"/>
            <a:ext cx="8541906" cy="498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</a:pPr>
            <a:endParaRPr lang="en-US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641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07468" y="22321"/>
            <a:ext cx="8001000" cy="1052736"/>
          </a:xfrm>
        </p:spPr>
        <p:txBody>
          <a:bodyPr/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Important Terms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656325" y="1075057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3528" y="1412776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b="1" i="1" dirty="0">
                <a:solidFill>
                  <a:srgbClr val="EE1846"/>
                </a:solidFill>
                <a:latin typeface="Times New Roman"/>
              </a:rPr>
              <a:t>(iii) Decibel gain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Although the gain of an amplifier can be expressed as a number, yet it is 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 great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practical importance to assign it a unit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unit assigned is </a:t>
            </a:r>
            <a:r>
              <a:rPr lang="en-US" sz="2400" i="1" dirty="0" err="1">
                <a:solidFill>
                  <a:srgbClr val="FF0000"/>
                </a:solidFill>
                <a:latin typeface="Times New Roman"/>
              </a:rPr>
              <a:t>bel</a:t>
            </a:r>
            <a:r>
              <a:rPr lang="en-US" sz="2400" i="1" dirty="0">
                <a:solidFill>
                  <a:srgbClr val="FF0000"/>
                </a:solidFill>
                <a:latin typeface="Times New Roman"/>
              </a:rPr>
              <a:t> or decibel (</a:t>
            </a:r>
            <a:r>
              <a:rPr lang="en-US" sz="2400" i="1" dirty="0" err="1">
                <a:solidFill>
                  <a:srgbClr val="FF0000"/>
                </a:solidFill>
                <a:latin typeface="Times New Roman"/>
              </a:rPr>
              <a:t>db</a:t>
            </a:r>
            <a:r>
              <a:rPr lang="en-US" sz="2400" i="1" dirty="0">
                <a:solidFill>
                  <a:srgbClr val="FF0000"/>
                </a:solidFill>
                <a:latin typeface="Times New Roman"/>
              </a:rPr>
              <a:t>).</a:t>
            </a: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The common logarithm (log to the base 10) of power gain is known as </a:t>
            </a:r>
            <a:r>
              <a:rPr lang="en-US" sz="2400" i="1" dirty="0" err="1">
                <a:solidFill>
                  <a:srgbClr val="FF0000"/>
                </a:solidFill>
                <a:latin typeface="Times New Roman"/>
              </a:rPr>
              <a:t>bel</a:t>
            </a:r>
            <a:r>
              <a:rPr lang="en-US" sz="2400" i="1" dirty="0">
                <a:solidFill>
                  <a:srgbClr val="FF0000"/>
                </a:solidFill>
                <a:latin typeface="Times New Roman"/>
              </a:rPr>
              <a:t> power gain i.e.</a:t>
            </a:r>
          </a:p>
        </p:txBody>
      </p:sp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818985"/>
            <a:ext cx="5869330" cy="1591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60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19472" y="-24844"/>
            <a:ext cx="8001000" cy="1052736"/>
          </a:xfrm>
        </p:spPr>
        <p:txBody>
          <a:bodyPr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Important Terms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568329" y="1027892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93235"/>
            <a:ext cx="7932922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323505"/>
            <a:ext cx="2958564" cy="943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59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81372" y="4277"/>
            <a:ext cx="8001000" cy="105273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Important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Terms</a:t>
            </a:r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758641" y="1043532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51442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1082" y="1280410"/>
                <a:ext cx="8597382" cy="47089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buFont typeface="Wingdings" pitchFamily="2" charset="2"/>
                  <a:buChar char="Ø"/>
                </a:pPr>
                <a:r>
                  <a:rPr lang="en-US" sz="2400" b="1" dirty="0" smtClean="0">
                    <a:solidFill>
                      <a:srgbClr val="EE1846"/>
                    </a:solidFill>
                    <a:latin typeface="Times New Roman"/>
                  </a:rPr>
                  <a:t>Advantages.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The following are the advantages of expressing the gain in </a:t>
                </a:r>
                <a:r>
                  <a:rPr lang="en-US" sz="2400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db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: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en-US" sz="2400" dirty="0">
                    <a:solidFill>
                      <a:srgbClr val="231F20"/>
                    </a:solidFill>
                    <a:latin typeface="TimesNewRoman"/>
                  </a:rPr>
                  <a:t> </a:t>
                </a:r>
                <a:r>
                  <a:rPr lang="en-US" sz="2400" b="1" dirty="0">
                    <a:solidFill>
                      <a:srgbClr val="EE1846"/>
                    </a:solidFill>
                    <a:latin typeface="Times New Roman"/>
                  </a:rPr>
                  <a:t>(</a:t>
                </a:r>
                <a:r>
                  <a:rPr lang="en-US" sz="2400" b="1" i="1" dirty="0">
                    <a:solidFill>
                      <a:srgbClr val="EE1846"/>
                    </a:solidFill>
                    <a:latin typeface="Times New Roman"/>
                  </a:rPr>
                  <a:t>a</a:t>
                </a:r>
                <a:r>
                  <a:rPr lang="en-US" sz="2400" b="1" dirty="0">
                    <a:solidFill>
                      <a:srgbClr val="EE1846"/>
                    </a:solidFill>
                    <a:latin typeface="Times New Roman"/>
                  </a:rPr>
                  <a:t>)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The unit </a:t>
                </a:r>
                <a:r>
                  <a:rPr lang="en-US" sz="2400" i="1" dirty="0" err="1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db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is a logarithmic unit. Our ear response is also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logarithmic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i.e. loudness of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sound heard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by ear is not according to the intensity of sound but according to the log of intensity of sound.</a:t>
                </a:r>
              </a:p>
              <a:p>
                <a:pPr marL="342900" indent="-342900" algn="just">
                  <a:lnSpc>
                    <a:spcPct val="150000"/>
                  </a:lnSpc>
                  <a:buClr>
                    <a:srgbClr val="C00000"/>
                  </a:buClr>
                  <a:buFont typeface="Wingdings" pitchFamily="2" charset="2"/>
                  <a:buChar char="Ø"/>
                </a:pP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Thus if the intensity of sound given by speaker (i.e. power)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is increased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100 times, our ears hear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a doubling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effect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𝑙𝑜𝑔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100 = 2) i.e. as if loudness were doubled instead of made 100 times. Hence</a:t>
                </a:r>
                <a:r>
                  <a:rPr lang="en-US" sz="240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, this </a:t>
                </a:r>
                <a:r>
                  <a:rPr lang="en-US" sz="24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unit tallies with the natural response of our ears.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82" y="1280410"/>
                <a:ext cx="8597382" cy="4708981"/>
              </a:xfrm>
              <a:prstGeom prst="rect">
                <a:avLst/>
              </a:prstGeom>
              <a:blipFill rotWithShape="1">
                <a:blip r:embed="rId5"/>
                <a:stretch>
                  <a:fillRect l="-1135" t="-1035" r="-1064" b="-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931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smtClean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Important </a:t>
            </a:r>
            <a:r>
              <a:rPr lang="en-US" sz="3200" b="1" dirty="0">
                <a:solidFill>
                  <a:srgbClr val="005AAB"/>
                </a:solidFill>
                <a:latin typeface="Agency FB" pitchFamily="34" charset="0"/>
                <a:cs typeface="Ali_K_Alwand" pitchFamily="2" charset="-78"/>
              </a:rPr>
              <a:t>Terms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83371" y="1052736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val="EE1846"/>
                </a:solidFill>
                <a:latin typeface="Times New Roman"/>
              </a:rPr>
              <a:t>(</a:t>
            </a:r>
            <a:r>
              <a:rPr lang="en-US" sz="2400" b="1" i="1" dirty="0">
                <a:solidFill>
                  <a:srgbClr val="EE1846"/>
                </a:solidFill>
                <a:latin typeface="Times New Roman"/>
              </a:rPr>
              <a:t>b</a:t>
            </a:r>
            <a:r>
              <a:rPr lang="en-US" sz="2400" b="1" dirty="0">
                <a:solidFill>
                  <a:srgbClr val="EE1846"/>
                </a:solidFill>
                <a:latin typeface="Times New Roman"/>
              </a:rPr>
              <a:t>)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When the gains are expressed in </a:t>
            </a:r>
            <a:r>
              <a:rPr lang="en-US" sz="2400" i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db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the overall gain of a multistage amplifier is the sum of gains of individual stages in db. </a:t>
            </a:r>
            <a:endParaRPr 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Thus </a:t>
            </a:r>
            <a:r>
              <a:rPr 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referring to Fig. 11.6,</a:t>
            </a:r>
          </a:p>
        </p:txBody>
      </p:sp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439950"/>
            <a:ext cx="6135863" cy="2653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556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8489</TotalTime>
  <Words>1800</Words>
  <Application>Microsoft Office PowerPoint</Application>
  <PresentationFormat>On-screen Show (4:3)</PresentationFormat>
  <Paragraphs>216</Paragraphs>
  <Slides>22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Office Teması</vt:lpstr>
      <vt:lpstr>1_Office Teması</vt:lpstr>
      <vt:lpstr>2_Office Teması</vt:lpstr>
      <vt:lpstr>3_Office Teması</vt:lpstr>
      <vt:lpstr>4_Office Teması</vt:lpstr>
      <vt:lpstr>PowerPoint Presentation</vt:lpstr>
      <vt:lpstr>                         3. Important Terms</vt:lpstr>
      <vt:lpstr>                            3. Important Terms</vt:lpstr>
      <vt:lpstr>                        3.  Important Terms</vt:lpstr>
      <vt:lpstr>3. Important Terms</vt:lpstr>
      <vt:lpstr>3. Important Terms</vt:lpstr>
      <vt:lpstr> 3. Important Terms</vt:lpstr>
      <vt:lpstr>3. Important Terms</vt:lpstr>
      <vt:lpstr>3. Important Terms</vt:lpstr>
      <vt:lpstr>3. Important Terms</vt:lpstr>
      <vt:lpstr>                      3.Important Terms</vt:lpstr>
      <vt:lpstr>3. Important Terms</vt:lpstr>
      <vt:lpstr>3. Important Terms</vt:lpstr>
      <vt:lpstr>3. Important Terms</vt:lpstr>
      <vt:lpstr> 3. Important Terms</vt:lpstr>
      <vt:lpstr> 3. Important Terms</vt:lpstr>
      <vt:lpstr> 3. Important Terms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Orçun Madran</dc:creator>
  <cp:lastModifiedBy>DR.Ahmed Saker 2o1O</cp:lastModifiedBy>
  <cp:revision>850</cp:revision>
  <dcterms:created xsi:type="dcterms:W3CDTF">2006-09-03T22:05:48Z</dcterms:created>
  <dcterms:modified xsi:type="dcterms:W3CDTF">2021-05-30T07:12:51Z</dcterms:modified>
</cp:coreProperties>
</file>